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74" r:id="rId4"/>
    <p:sldId id="259" r:id="rId5"/>
    <p:sldId id="260" r:id="rId6"/>
    <p:sldId id="266" r:id="rId7"/>
    <p:sldId id="261" r:id="rId8"/>
    <p:sldId id="262" r:id="rId9"/>
    <p:sldId id="271" r:id="rId10"/>
    <p:sldId id="272" r:id="rId11"/>
    <p:sldId id="275" r:id="rId12"/>
    <p:sldId id="267" r:id="rId13"/>
    <p:sldId id="268" r:id="rId14"/>
    <p:sldId id="269" r:id="rId15"/>
    <p:sldId id="270" r:id="rId16"/>
    <p:sldId id="264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>
        <p:scale>
          <a:sx n="110" d="100"/>
          <a:sy n="110" d="100"/>
        </p:scale>
        <p:origin x="133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F375-9433-4C8E-AACB-A9A04CEA2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7071A-2347-4F3A-82EA-D7715719D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385D-16EE-4C12-9829-B3B4A121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12E6-B6D4-4D14-94B4-9318912A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BEC9C-33E3-4928-AE74-C8D8652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4C7FC-05C7-42BB-8AC3-E7804403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6E06-E6FA-47D7-898D-AD4A1D65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A3F9C-9014-4406-80EA-419DEB65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E6F87-0C73-4BB1-9C1A-D634EA7A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DD547-33A6-470F-8454-6663790A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54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0141D3-1E96-45F7-BC4C-F4EB0665E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CF6D7-28AC-40A4-BA24-D31CEB31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73D6E-1A82-4B94-AFA0-F0611AC6E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A86B9-6159-42F8-B3F0-B019EF60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BFB63-3ABB-4AC0-B5EE-51080C4B8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4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E4B9E-BA95-4B9A-B7BB-5A5786D8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E2128-38D4-4610-9568-90C60A0D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3458C-A4B5-4E21-98FE-C6C95CA3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3D1EB-5AD3-452C-A002-95AC461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2246E-E686-4EF4-9961-129B970E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95A7-FCA9-4950-9337-8BD601DC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6DC88-6A10-4FA3-A62C-E95E966E3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EC4F2-A418-44B9-A26E-8310FCE2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20909-36C3-4560-9A76-E1BF0877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EC563-C0D8-4B48-89C7-4952779D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7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1F0C5-01BA-46D9-BB97-E6D7B283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3587-31B3-4C49-A409-9C6D425DA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69670-DB97-453C-8E19-579C80F5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77D68-30B0-42A4-9202-D58C14E6E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A539-2784-4439-80E1-A32EC069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57269-2BF6-40E7-AAF1-910712DA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9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5A-E8B7-4623-AC39-90DB4437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C1DEC-BE0E-431D-9CB8-5F76260A0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578E6-2638-4236-8710-3FFF0F81A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8118A-1123-48A9-B537-2AE5A816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F53DA-4EA8-45F7-9B8A-CB8B372CB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EE91F8-04F5-4119-BDAE-0BDF651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AA186-862F-4CF2-85FF-AB1FA2AC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1751E-B0E9-4F73-85EA-EF2A7068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1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2EDE-C0B3-4794-A23A-47496462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38C6A-6519-48E8-BD81-3367BE20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3E79D-86DD-452C-A237-8A39A73F7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BDFE-2615-4D24-A238-03A356FE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6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0F6820-C765-4DD9-8292-DDD90F3D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CC4F5-A370-4476-A808-2D94B1005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32057-9C3D-4EDB-B96F-18091B5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4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3499-EA7A-4AFA-A032-2E250C79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C1740-CF84-48C6-AAC3-6DCA9D2D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2F418-F917-4217-9273-F8EAAFA08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9F065-59D3-4311-9A17-C5AAD443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94D32-C5B4-4F8F-8329-A4259BB0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C5B6-88C5-4C8D-9CF6-0A0E8DEE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4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A2D2-C62F-4558-8A72-5676B46D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83416-3D53-45A9-8896-71B73FDFA6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FA42B-5239-46BB-9843-343B35FFC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291C1-0678-4856-9B28-A3E14306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41503-835F-49F0-882F-0161FC88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F6717-2AC2-4E3A-B258-017C6ED8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9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BD852-F2ED-40CC-8EFA-019FD41E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3B2B5-683A-4F17-8962-36A368119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E0C-B361-46B6-924D-2A02DCC81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DCEDB-372A-4144-AA35-2E724BC9910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4B11-831C-411D-B503-ACB8D4CE7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1769-A43D-415A-BB3A-B27BA6E9C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6074-9918-40D3-9000-9CEA568B5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6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istill.pub/2016/handwriting/" TargetMode="External"/><Relationship Id="rId3" Type="http://schemas.openxmlformats.org/officeDocument/2006/relationships/hyperlink" Target="https://arxiv.org/abs/1409.0473" TargetMode="External"/><Relationship Id="rId7" Type="http://schemas.openxmlformats.org/officeDocument/2006/relationships/hyperlink" Target="http://colah.github.io/posts/2015-08-Understanding-LSTMs/" TargetMode="External"/><Relationship Id="rId2" Type="http://schemas.openxmlformats.org/officeDocument/2006/relationships/hyperlink" Target="https://arxiv.org/pdf/1308.08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bscription.packtpub.com/book/big_data_and_business_intelligence/9781788831307/3/ch03lvl1sec25/various-architectures" TargetMode="External"/><Relationship Id="rId11" Type="http://schemas.openxmlformats.org/officeDocument/2006/relationships/hyperlink" Target="https://www.tensorflow.org/probability" TargetMode="External"/><Relationship Id="rId5" Type="http://schemas.openxmlformats.org/officeDocument/2006/relationships/hyperlink" Target="http://www.cs.toronto.edu/~graves/handwriting.cgi" TargetMode="External"/><Relationship Id="rId10" Type="http://schemas.openxmlformats.org/officeDocument/2006/relationships/hyperlink" Target="https://github.com/cpmpercussion/keras-mdn-layer" TargetMode="External"/><Relationship Id="rId4" Type="http://schemas.openxmlformats.org/officeDocument/2006/relationships/hyperlink" Target="https://arxiv.org/abs/1706.03762" TargetMode="External"/><Relationship Id="rId9" Type="http://schemas.openxmlformats.org/officeDocument/2006/relationships/hyperlink" Target="http://blog.otoro.net/2015/11/24/mixture-density-networks-with-tensorflow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raghavbali/handwritten_text_dhs_av_20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BAA53-2E00-42DB-A684-269CBE29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3C7E6B-C4EA-47B0-B4BD-DABB0D67EF06}"/>
              </a:ext>
            </a:extLst>
          </p:cNvPr>
          <p:cNvSpPr txBox="1"/>
          <p:nvPr/>
        </p:nvSpPr>
        <p:spPr>
          <a:xfrm>
            <a:off x="728869" y="2986743"/>
            <a:ext cx="6030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Synthetic Text Data Generation using Deep Learning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D456C9-E4C5-644E-9789-2C09A8641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8924"/>
          <a:stretch/>
        </p:blipFill>
        <p:spPr>
          <a:xfrm>
            <a:off x="728869" y="4032925"/>
            <a:ext cx="3784600" cy="8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50EFE-6B3E-4E4A-ADA7-8DC3B8D80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known as :</a:t>
            </a:r>
          </a:p>
          <a:p>
            <a:pPr lvl="1"/>
            <a:r>
              <a:rPr lang="en-US" sz="2000" dirty="0"/>
              <a:t>Normal Distribution</a:t>
            </a:r>
          </a:p>
          <a:p>
            <a:pPr lvl="1"/>
            <a:r>
              <a:rPr lang="en-US" sz="2000" dirty="0"/>
              <a:t>Bell Curve</a:t>
            </a:r>
          </a:p>
          <a:p>
            <a:r>
              <a:rPr lang="en-US" dirty="0"/>
              <a:t>Central Limit Theorem?</a:t>
            </a:r>
          </a:p>
          <a:p>
            <a:r>
              <a:rPr lang="en-US" dirty="0"/>
              <a:t>Notation:</a:t>
            </a:r>
          </a:p>
          <a:p>
            <a:r>
              <a:rPr lang="en-US" dirty="0"/>
              <a:t>Probability Density: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4F01A-4BA1-2443-AF88-90544280F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12" r="8180" b="63344"/>
          <a:stretch/>
        </p:blipFill>
        <p:spPr>
          <a:xfrm>
            <a:off x="2595379" y="3606272"/>
            <a:ext cx="1783582" cy="326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6FAE-750B-1B44-AA10-4BAE5771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302" r="48190"/>
          <a:stretch/>
        </p:blipFill>
        <p:spPr>
          <a:xfrm>
            <a:off x="4134132" y="3891069"/>
            <a:ext cx="2032988" cy="718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C64F8-1F73-8348-A5E3-BACB4CBE3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48" t="3200" r="988" b="2724"/>
          <a:stretch/>
        </p:blipFill>
        <p:spPr>
          <a:xfrm>
            <a:off x="6380480" y="3474720"/>
            <a:ext cx="5811520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4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Mixtures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2BAF4A-3707-AA48-8955-03EAE999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1" y="1462727"/>
            <a:ext cx="5156200" cy="405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BF43D3-FDFB-B648-B044-BD239F24A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62" y="2232295"/>
            <a:ext cx="5532829" cy="27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Experiments</a:t>
            </a:r>
          </a:p>
          <a:p>
            <a:pPr lvl="1"/>
            <a:r>
              <a:rPr lang="en-US" dirty="0"/>
              <a:t>Less Comprehensive Characters/Words</a:t>
            </a:r>
          </a:p>
          <a:p>
            <a:pPr lvl="1"/>
            <a:r>
              <a:rPr lang="en-US" dirty="0"/>
              <a:t>Inconsistent Handwriting Style</a:t>
            </a:r>
          </a:p>
          <a:p>
            <a:pPr lvl="1"/>
            <a:r>
              <a:rPr lang="en-US" dirty="0"/>
              <a:t>Some Characters make sense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8EAA6-0674-2C4A-A853-DE01C37E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09" y="3041847"/>
            <a:ext cx="8030839" cy="31351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F15C8E-7231-F749-8B56-E6F5A776A38B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3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DA32B-5FBE-6540-AE07-5EE737EA49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09" y="2157869"/>
            <a:ext cx="5668156" cy="46468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FC9E2E-8807-9644-907B-72B9DC983CA8}"/>
              </a:ext>
            </a:extLst>
          </p:cNvPr>
          <p:cNvSpPr/>
          <p:nvPr/>
        </p:nvSpPr>
        <p:spPr>
          <a:xfrm>
            <a:off x="0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46269-4A7E-BD46-B539-7E93AF87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2196" y="4904797"/>
            <a:ext cx="2929804" cy="19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6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Biased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the variance of Gaussians for style consistency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A1A9-5052-F241-8123-4B129C55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65" y="3171002"/>
            <a:ext cx="4144531" cy="35691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A8DF40-551C-2443-9139-FF2AC0A521C3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Handwriting Synthesis: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Tell model what to write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/>
              <a:t>Primed Experiments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Bias network towards specific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94E2E-9F22-6945-802D-CCD9A4CB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6" y="3050714"/>
            <a:ext cx="6727795" cy="31262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00D7D1-9A2F-7444-8E1C-9F351D767C47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u="sng" dirty="0">
                <a:hlinkClick r:id="rId2"/>
              </a:rPr>
              <a:t>Generating Sequences with RNNs, Alex Graves</a:t>
            </a:r>
            <a:endParaRPr lang="en-IN" sz="2000" dirty="0"/>
          </a:p>
          <a:p>
            <a:r>
              <a:rPr lang="en-IN" sz="2000" u="sng" dirty="0">
                <a:hlinkClick r:id="rId3"/>
              </a:rPr>
              <a:t>Neural Machine Translation by Jointly Learning to Align and Translate, Bengio et al</a:t>
            </a:r>
            <a:endParaRPr lang="en-IN" sz="2000" dirty="0"/>
          </a:p>
          <a:p>
            <a:r>
              <a:rPr lang="en-IN" sz="2000" u="sng" dirty="0">
                <a:hlinkClick r:id="rId4"/>
              </a:rPr>
              <a:t>Attention Is All You Need, Vaswani et al</a:t>
            </a:r>
            <a:endParaRPr lang="en-IN" sz="2000" dirty="0"/>
          </a:p>
          <a:p>
            <a:r>
              <a:rPr lang="en-IN" sz="2000" u="sng" dirty="0">
                <a:hlinkClick r:id="rId5"/>
              </a:rPr>
              <a:t>Handwriting Generation Demo</a:t>
            </a:r>
            <a:endParaRPr lang="en-IN" sz="2000" dirty="0"/>
          </a:p>
          <a:p>
            <a:r>
              <a:rPr lang="en-IN" sz="2000" u="sng" dirty="0">
                <a:hlinkClick r:id="rId6"/>
              </a:rPr>
              <a:t>Chapter3, Hands on Transfer Learning, Dipanjan Sarkar, Raghav Bali, et al</a:t>
            </a:r>
            <a:endParaRPr lang="en-IN" sz="2000" dirty="0"/>
          </a:p>
          <a:p>
            <a:r>
              <a:rPr lang="en-IN" sz="2000" u="sng" dirty="0">
                <a:hlinkClick r:id="rId7"/>
              </a:rPr>
              <a:t>LSTM, Chris' blog</a:t>
            </a:r>
            <a:endParaRPr lang="en-IN" sz="2000" dirty="0"/>
          </a:p>
          <a:p>
            <a:r>
              <a:rPr lang="en-IN" sz="2000" u="sng" dirty="0">
                <a:hlinkClick r:id="rId8"/>
              </a:rPr>
              <a:t>Four Experiments in Handwriting with a Neural Network, distlill.pub</a:t>
            </a:r>
            <a:endParaRPr lang="en-IN" sz="2000" dirty="0"/>
          </a:p>
          <a:p>
            <a:r>
              <a:rPr lang="en-IN" sz="2000" u="sng" dirty="0">
                <a:hlinkClick r:id="rId9"/>
              </a:rPr>
              <a:t>Mixture Density Networks, Hardmaru/Otoro's Blog</a:t>
            </a:r>
            <a:endParaRPr lang="en-IN" sz="2000" dirty="0"/>
          </a:p>
          <a:p>
            <a:r>
              <a:rPr lang="en-IN" sz="2000" u="sng" dirty="0">
                <a:hlinkClick r:id="rId10"/>
              </a:rPr>
              <a:t>Keras MDN</a:t>
            </a:r>
            <a:endParaRPr lang="en-IN" sz="2000" dirty="0"/>
          </a:p>
          <a:p>
            <a:r>
              <a:rPr lang="en-IN" sz="2000" u="sng" dirty="0">
                <a:hlinkClick r:id="rId11"/>
              </a:rPr>
              <a:t>Tensorflow Probability</a:t>
            </a:r>
            <a:endParaRPr lang="en-IN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55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D28F-AAD8-4589-8940-47AC7A3A62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90983-1941-4B1C-9647-1EB1034D18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DA2B-6239-433D-82B7-400A2E0B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99E914-E912-437E-8B55-60F0313BCA57}"/>
              </a:ext>
            </a:extLst>
          </p:cNvPr>
          <p:cNvSpPr/>
          <p:nvPr/>
        </p:nvSpPr>
        <p:spPr>
          <a:xfrm>
            <a:off x="650203" y="3123306"/>
            <a:ext cx="1807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4704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C7C1B-2972-6340-BD8B-0947AF37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60" y="2387054"/>
            <a:ext cx="1037467" cy="10390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E9AF52C-2E9F-434E-80F5-50F65AAEC178}"/>
              </a:ext>
            </a:extLst>
          </p:cNvPr>
          <p:cNvSpPr txBox="1">
            <a:spLocks/>
          </p:cNvSpPr>
          <p:nvPr/>
        </p:nvSpPr>
        <p:spPr>
          <a:xfrm>
            <a:off x="1739046" y="3155763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Senior Data Scientist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8A9421-9D3A-4944-8FEE-8D92C979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849" y="2291722"/>
            <a:ext cx="1134422" cy="113442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0C941FD-0FB8-FA42-BBA8-C32E2AFB7F40}"/>
              </a:ext>
            </a:extLst>
          </p:cNvPr>
          <p:cNvSpPr txBox="1">
            <a:spLocks/>
          </p:cNvSpPr>
          <p:nvPr/>
        </p:nvSpPr>
        <p:spPr>
          <a:xfrm>
            <a:off x="6404879" y="3155762"/>
            <a:ext cx="40323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728029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Slides &amp;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DF1ACC-41FE-F34B-8FDD-59986A4CC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: </a:t>
            </a:r>
            <a:r>
              <a:rPr lang="en-IN" sz="2400" dirty="0">
                <a:hlinkClick r:id="rId2"/>
              </a:rPr>
              <a:t>https://github.com/raghavbali/handwritten_text_dhs_av_2019</a:t>
            </a:r>
            <a:endParaRPr lang="en-IN" sz="24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EA613-E50E-554B-B670-E30A28E6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853" y="2844511"/>
            <a:ext cx="2314203" cy="33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7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838F-591F-AA4E-8A4C-8187E787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5" y="6309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DE066-5334-4747-96F6-C0018AD51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Generate Handwriting</a:t>
            </a:r>
          </a:p>
          <a:p>
            <a:r>
              <a:rPr lang="en-US" dirty="0"/>
              <a:t>Overall Setup</a:t>
            </a:r>
          </a:p>
          <a:p>
            <a:r>
              <a:rPr lang="en-US" dirty="0"/>
              <a:t>Exploring the dataset</a:t>
            </a:r>
          </a:p>
          <a:p>
            <a:r>
              <a:rPr lang="en-US" dirty="0"/>
              <a:t>Network Architecture</a:t>
            </a:r>
          </a:p>
          <a:p>
            <a:r>
              <a:rPr lang="en-US" dirty="0"/>
              <a:t>Gaussians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4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br>
              <a:rPr lang="en-IN" b="1" dirty="0"/>
            </a:br>
            <a:endParaRPr lang="en-IN" b="1" dirty="0"/>
          </a:p>
          <a:p>
            <a:r>
              <a:rPr lang="en-IN" b="1" dirty="0"/>
              <a:t>To Understand Data Generation Processes</a:t>
            </a:r>
            <a:br>
              <a:rPr lang="en-IN" b="1" dirty="0"/>
            </a:br>
            <a:r>
              <a:rPr lang="en-IN" dirty="0"/>
              <a:t>This has multiple advantages such as :</a:t>
            </a:r>
          </a:p>
          <a:p>
            <a:pPr lvl="1"/>
            <a:r>
              <a:rPr lang="en-IN" dirty="0"/>
              <a:t>capability to model more complex problems (like speech synthesis)</a:t>
            </a:r>
          </a:p>
          <a:p>
            <a:pPr lvl="1"/>
            <a:r>
              <a:rPr lang="en-IN" dirty="0"/>
              <a:t>capability to design models which generalize better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br>
              <a:rPr lang="en-IN" b="1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7D2D2-1622-4546-AF89-CC07820CF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101600"/>
            <a:ext cx="7053694" cy="825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C102E3-C9C7-594C-BD47-6E4AF03F7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18712"/>
          <a:stretch/>
        </p:blipFill>
        <p:spPr>
          <a:xfrm>
            <a:off x="1257300" y="1636273"/>
            <a:ext cx="7848600" cy="609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05F5F6-D296-3648-BFA3-1B7AA070DD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63304">
            <a:off x="1049125" y="4611370"/>
            <a:ext cx="51943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3A1F29-D0AC-7940-9A4F-6C15534B7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Overall Setup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0F20F-0113-3E42-AAF2-B5EE27CF7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350294"/>
            <a:ext cx="9321800" cy="3302000"/>
          </a:xfrm>
        </p:spPr>
      </p:pic>
    </p:spTree>
    <p:extLst>
      <p:ext uri="{BB962C8B-B14F-4D97-AF65-F5344CB8AC3E}">
        <p14:creationId xmlns:p14="http://schemas.microsoft.com/office/powerpoint/2010/main" val="3492006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Exploring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Trajectories (</a:t>
            </a:r>
            <a:r>
              <a:rPr lang="en-US" dirty="0" err="1"/>
              <a:t>x,y</a:t>
            </a:r>
            <a:r>
              <a:rPr lang="en-US" dirty="0"/>
              <a:t>) coordinates</a:t>
            </a:r>
          </a:p>
          <a:p>
            <a:r>
              <a:rPr lang="en-US" dirty="0"/>
              <a:t>IAM Online Handwriting Dataset :</a:t>
            </a:r>
          </a:p>
          <a:p>
            <a:pPr lvl="1"/>
            <a:r>
              <a:rPr lang="en-US" dirty="0"/>
              <a:t>10k Samples</a:t>
            </a:r>
          </a:p>
          <a:p>
            <a:pPr lvl="1"/>
            <a:r>
              <a:rPr lang="en-US" dirty="0"/>
              <a:t>200+ Contributors</a:t>
            </a:r>
          </a:p>
          <a:p>
            <a:pPr lvl="1"/>
            <a:r>
              <a:rPr lang="en-US" dirty="0"/>
              <a:t>Unconstrainted Written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5930D-7CFD-974A-9FFD-65D9730C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326" y="2769833"/>
            <a:ext cx="4741474" cy="32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D4FB-CC16-DC4F-B9D7-73DAAC46A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LSTMs</a:t>
            </a:r>
          </a:p>
          <a:p>
            <a:r>
              <a:rPr lang="en-US" dirty="0"/>
              <a:t>Skip Connections</a:t>
            </a:r>
          </a:p>
          <a:p>
            <a:r>
              <a:rPr lang="en-US" dirty="0"/>
              <a:t>Mixture Density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815ED-4D04-254B-9FFB-1466DF42A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5" y="1509203"/>
            <a:ext cx="6240303" cy="43544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64D21C-8E60-B74A-A089-17A8A71459D6}"/>
              </a:ext>
            </a:extLst>
          </p:cNvPr>
          <p:cNvSpPr/>
          <p:nvPr/>
        </p:nvSpPr>
        <p:spPr>
          <a:xfrm>
            <a:off x="8542981" y="6632442"/>
            <a:ext cx="32047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800" i="1" dirty="0">
                <a:solidFill>
                  <a:schemeClr val="bg1">
                    <a:lumMod val="50000"/>
                  </a:schemeClr>
                </a:solidFill>
                <a:latin typeface="Helvetica Neue" panose="02000503000000020004" pitchFamily="2" charset="0"/>
              </a:rPr>
              <a:t>Image Source: </a:t>
            </a:r>
            <a:r>
              <a:rPr lang="en-IN" sz="800" dirty="0">
                <a:solidFill>
                  <a:schemeClr val="bg1">
                    <a:lumMod val="50000"/>
                  </a:schemeClr>
                </a:solidFill>
              </a:rPr>
              <a:t>Generating Sequences With Recurrent Neural Networks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5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B9A7-6AB6-ED4F-B99F-DAACBD56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139"/>
            <a:ext cx="10515600" cy="1325563"/>
          </a:xfrm>
        </p:spPr>
        <p:txBody>
          <a:bodyPr/>
          <a:lstStyle/>
          <a:p>
            <a:r>
              <a:rPr lang="en-US" dirty="0"/>
              <a:t>Gaussian Distributions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DAE914-BB51-A041-966D-F299865D7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5" y="1416097"/>
            <a:ext cx="4544062" cy="5027196"/>
          </a:xfrm>
        </p:spPr>
      </p:pic>
    </p:spTree>
    <p:extLst>
      <p:ext uri="{BB962C8B-B14F-4D97-AF65-F5344CB8AC3E}">
        <p14:creationId xmlns:p14="http://schemas.microsoft.com/office/powerpoint/2010/main" val="74738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292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PowerPoint Presentation</vt:lpstr>
      <vt:lpstr>About Me</vt:lpstr>
      <vt:lpstr>Slides &amp; Code</vt:lpstr>
      <vt:lpstr>Agenda</vt:lpstr>
      <vt:lpstr>PowerPoint Presentation</vt:lpstr>
      <vt:lpstr>Overall Setup</vt:lpstr>
      <vt:lpstr>Exploring the Dataset</vt:lpstr>
      <vt:lpstr>Network Architecture</vt:lpstr>
      <vt:lpstr>Gaussian Distributions</vt:lpstr>
      <vt:lpstr>Gaussian Distributions</vt:lpstr>
      <vt:lpstr>Gaussian Mixtures</vt:lpstr>
      <vt:lpstr>Experiments</vt:lpstr>
      <vt:lpstr>Experiments</vt:lpstr>
      <vt:lpstr>Experiments</vt:lpstr>
      <vt:lpstr>Experiments</vt:lpstr>
      <vt:lpstr>References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Microsoft Office User</cp:lastModifiedBy>
  <cp:revision>18</cp:revision>
  <dcterms:created xsi:type="dcterms:W3CDTF">2019-09-19T08:36:44Z</dcterms:created>
  <dcterms:modified xsi:type="dcterms:W3CDTF">2019-11-14T03:08:38Z</dcterms:modified>
</cp:coreProperties>
</file>